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81" r:id="rId4"/>
    <p:sldId id="283" r:id="rId5"/>
    <p:sldId id="282" r:id="rId6"/>
    <p:sldId id="304" r:id="rId7"/>
    <p:sldId id="307" r:id="rId8"/>
    <p:sldId id="311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290" r:id="rId22"/>
    <p:sldId id="275" r:id="rId23"/>
    <p:sldId id="276" r:id="rId24"/>
    <p:sldId id="277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3" r:id="rId37"/>
    <p:sldId id="289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7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38925" y="2205038"/>
            <a:ext cx="2058988" cy="39211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205038"/>
            <a:ext cx="6029325" cy="39211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61079-FA90-46A1-BFF9-173199613B7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700213"/>
            <a:ext cx="40386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1052513"/>
            <a:ext cx="2057400" cy="507365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052513"/>
            <a:ext cx="6019800" cy="507365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29600" cy="5048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700213"/>
            <a:ext cx="4038600" cy="442595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42595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3141663"/>
            <a:ext cx="4038600" cy="2984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3141663"/>
            <a:ext cx="4038600" cy="2984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205038"/>
            <a:ext cx="82296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141663"/>
            <a:ext cx="82296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52513"/>
            <a:ext cx="8229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text styles</a:t>
            </a:r>
          </a:p>
          <a:p>
            <a:pPr lvl="1"/>
            <a:r>
              <a:rPr lang="en-US" altLang="sl-SI" smtClean="0"/>
              <a:t>Second level</a:t>
            </a:r>
          </a:p>
          <a:p>
            <a:pPr lvl="2"/>
            <a:r>
              <a:rPr lang="en-US" altLang="sl-SI" smtClean="0"/>
              <a:t>Third level</a:t>
            </a:r>
          </a:p>
          <a:p>
            <a:pPr lvl="3"/>
            <a:r>
              <a:rPr lang="en-US" altLang="sl-SI" smtClean="0"/>
              <a:t>Fourth level</a:t>
            </a:r>
          </a:p>
          <a:p>
            <a:pPr lvl="4"/>
            <a:r>
              <a:rPr lang="en-US" altLang="sl-SI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wmf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wmf"/><Relationship Id="rId5" Type="http://schemas.openxmlformats.org/officeDocument/2006/relationships/image" Target="../media/image52.png"/><Relationship Id="rId4" Type="http://schemas.openxmlformats.org/officeDocument/2006/relationships/image" Target="../media/image5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-2003_dokumentum1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10" Type="http://schemas.openxmlformats.org/officeDocument/2006/relationships/image" Target="../media/image13.wmf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062163"/>
            <a:ext cx="7989887" cy="719137"/>
          </a:xfrm>
        </p:spPr>
        <p:txBody>
          <a:bodyPr/>
          <a:lstStyle/>
          <a:p>
            <a:pPr algn="ctr" eaLnBrk="1" hangingPunct="1"/>
            <a:r>
              <a:rPr lang="hu-HU" sz="4000" dirty="0" smtClean="0"/>
              <a:t>Öntözésvezérlés és előrejelzés</a:t>
            </a:r>
            <a:br>
              <a:rPr lang="hu-HU" sz="4000" dirty="0" smtClean="0"/>
            </a:br>
            <a:r>
              <a:rPr lang="en-GB" sz="3200" dirty="0" smtClean="0"/>
              <a:t>Irrigation monitoring and scheduling</a:t>
            </a:r>
            <a:r>
              <a:rPr lang="en-GB" sz="4000" dirty="0" smtClean="0"/>
              <a:t> </a:t>
            </a:r>
            <a:endParaRPr lang="en-US" altLang="sl-SI" sz="40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225800"/>
            <a:ext cx="8064500" cy="1223963"/>
          </a:xfrm>
        </p:spPr>
        <p:txBody>
          <a:bodyPr/>
          <a:lstStyle/>
          <a:p>
            <a:pPr eaLnBrk="1" hangingPunct="1"/>
            <a:r>
              <a:rPr lang="hu-HU" altLang="sl-SI" dirty="0" smtClean="0">
                <a:solidFill>
                  <a:srgbClr val="FFFFFF"/>
                </a:solidFill>
              </a:rPr>
              <a:t>Dr. </a:t>
            </a:r>
            <a:r>
              <a:rPr lang="hu-HU" altLang="sl-SI" dirty="0" err="1" smtClean="0">
                <a:solidFill>
                  <a:srgbClr val="FFFFFF"/>
                </a:solidFill>
              </a:rPr>
              <a:t>habil</a:t>
            </a:r>
            <a:r>
              <a:rPr lang="hu-HU" altLang="sl-SI" dirty="0" smtClean="0">
                <a:solidFill>
                  <a:srgbClr val="FFFFFF"/>
                </a:solidFill>
              </a:rPr>
              <a:t> </a:t>
            </a:r>
            <a:r>
              <a:rPr lang="hu-HU" altLang="sl-SI" dirty="0" err="1" smtClean="0">
                <a:solidFill>
                  <a:srgbClr val="FFFFFF"/>
                </a:solidFill>
              </a:rPr>
              <a:t>Zsembeli</a:t>
            </a:r>
            <a:r>
              <a:rPr lang="hu-HU" altLang="sl-SI" dirty="0" smtClean="0">
                <a:solidFill>
                  <a:srgbClr val="FFFFFF"/>
                </a:solidFill>
              </a:rPr>
              <a:t> József</a:t>
            </a:r>
          </a:p>
          <a:p>
            <a:pPr eaLnBrk="1" hangingPunct="1"/>
            <a:r>
              <a:rPr lang="hu-HU" altLang="sl-SI" dirty="0" smtClean="0">
                <a:solidFill>
                  <a:srgbClr val="FFFFFF"/>
                </a:solidFill>
              </a:rPr>
              <a:t>tudományos főmunkatárs, igazgató</a:t>
            </a:r>
          </a:p>
          <a:p>
            <a:pPr eaLnBrk="1" hangingPunct="1"/>
            <a:r>
              <a:rPr lang="hu-HU" altLang="sl-SI" dirty="0" smtClean="0">
                <a:solidFill>
                  <a:srgbClr val="FFFFFF"/>
                </a:solidFill>
              </a:rPr>
              <a:t>DE AGTC KIT Karcagi Kutató Intézet</a:t>
            </a:r>
          </a:p>
          <a:p>
            <a:pPr algn="l" eaLnBrk="1" hangingPunct="1"/>
            <a:endParaRPr lang="en-US" altLang="sl-SI" dirty="0" smtClean="0">
              <a:solidFill>
                <a:srgbClr val="FFFFFF"/>
              </a:solidFill>
            </a:endParaRPr>
          </a:p>
        </p:txBody>
      </p:sp>
      <p:sp>
        <p:nvSpPr>
          <p:cNvPr id="4" name="Téglalap 1"/>
          <p:cNvSpPr>
            <a:spLocks noChangeArrowheads="1"/>
          </p:cNvSpPr>
          <p:nvPr/>
        </p:nvSpPr>
        <p:spPr bwMode="auto">
          <a:xfrm>
            <a:off x="4356100" y="494188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hu-HU" sz="1200" dirty="0">
                <a:cs typeface="Arial" charset="0"/>
              </a:rPr>
              <a:t>Integrated Drought Management </a:t>
            </a:r>
            <a:r>
              <a:rPr lang="en-US" altLang="hu-HU" sz="1200" dirty="0" err="1">
                <a:cs typeface="Arial" charset="0"/>
              </a:rPr>
              <a:t>Programme</a:t>
            </a:r>
            <a:r>
              <a:rPr lang="en-US" altLang="hu-HU" sz="1200" dirty="0">
                <a:cs typeface="Arial" charset="0"/>
              </a:rPr>
              <a:t> in Central and Eastern Europe</a:t>
            </a:r>
            <a:r>
              <a:rPr lang="hu-HU" altLang="hu-HU" sz="1200" dirty="0">
                <a:cs typeface="Arial" charset="0"/>
              </a:rPr>
              <a:t>,</a:t>
            </a:r>
          </a:p>
          <a:p>
            <a:r>
              <a:rPr lang="hu-HU" altLang="hu-HU" sz="1200" dirty="0">
                <a:cs typeface="Arial" charset="0"/>
              </a:rPr>
              <a:t> </a:t>
            </a:r>
            <a:r>
              <a:rPr lang="hu-HU" altLang="hu-HU" sz="1200" b="1" i="1" dirty="0" err="1">
                <a:cs typeface="Arial" charset="0"/>
              </a:rPr>
              <a:t>Training</a:t>
            </a:r>
            <a:r>
              <a:rPr lang="hu-HU" altLang="hu-HU" sz="1200" b="1" i="1" dirty="0">
                <a:cs typeface="Arial" charset="0"/>
              </a:rPr>
              <a:t> </a:t>
            </a:r>
            <a:r>
              <a:rPr lang="hu-HU" altLang="hu-HU" sz="1200" b="1" i="1" dirty="0" err="1">
                <a:cs typeface="Arial" charset="0"/>
              </a:rPr>
              <a:t>for</a:t>
            </a:r>
            <a:r>
              <a:rPr lang="hu-HU" altLang="hu-HU" sz="1200" b="1" i="1" dirty="0">
                <a:cs typeface="Arial" charset="0"/>
              </a:rPr>
              <a:t> </a:t>
            </a:r>
            <a:r>
              <a:rPr lang="hu-HU" altLang="hu-HU" sz="1200" b="1" i="1" dirty="0" err="1">
                <a:cs typeface="Arial" charset="0"/>
              </a:rPr>
              <a:t>Trainers</a:t>
            </a:r>
            <a:endParaRPr lang="hu-HU" altLang="hu-HU" sz="1200" b="1" i="1" dirty="0">
              <a:cs typeface="Arial" charset="0"/>
            </a:endParaRPr>
          </a:p>
          <a:p>
            <a:r>
              <a:rPr lang="hu-HU" altLang="hu-HU" sz="1200" b="1" i="1" dirty="0">
                <a:cs typeface="Arial" charset="0"/>
              </a:rPr>
              <a:t>Szarvas, HUNGARY</a:t>
            </a:r>
            <a:endParaRPr lang="hu-HU" altLang="hu-HU" sz="1200" dirty="0">
              <a:cs typeface="Arial" charset="0"/>
            </a:endParaRPr>
          </a:p>
          <a:p>
            <a:r>
              <a:rPr lang="en-US" altLang="hu-HU" sz="1200" b="1" dirty="0">
                <a:cs typeface="Arial" charset="0"/>
              </a:rPr>
              <a:t>Date: </a:t>
            </a:r>
            <a:r>
              <a:rPr lang="hu-HU" altLang="hu-HU" sz="1200" b="1" dirty="0">
                <a:cs typeface="Arial" charset="0"/>
              </a:rPr>
              <a:t>21-23. November,</a:t>
            </a:r>
            <a:r>
              <a:rPr lang="en-US" altLang="hu-HU" sz="1200" b="1" dirty="0">
                <a:cs typeface="Arial" charset="0"/>
              </a:rPr>
              <a:t> 2013</a:t>
            </a:r>
            <a:r>
              <a:rPr lang="hu-HU" altLang="hu-HU" sz="1200" b="1" dirty="0">
                <a:cs typeface="Arial" charset="0"/>
              </a:rPr>
              <a:t>.</a:t>
            </a:r>
            <a:endParaRPr lang="hu-HU" altLang="hu-HU" sz="1200" dirty="0">
              <a:cs typeface="Arial" charset="0"/>
            </a:endParaRPr>
          </a:p>
          <a:p>
            <a:endParaRPr lang="en-US" altLang="hu-HU" sz="12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u-HU" sz="3200" b="1" dirty="0">
                <a:solidFill>
                  <a:schemeClr val="tx1"/>
                </a:solidFill>
              </a:rPr>
              <a:t>Valley® </a:t>
            </a:r>
            <a:r>
              <a:rPr lang="hu-HU" sz="3200" b="1" dirty="0" err="1">
                <a:solidFill>
                  <a:schemeClr val="tx1"/>
                </a:solidFill>
              </a:rPr>
              <a:t>Corners</a:t>
            </a:r>
            <a:endParaRPr lang="hu-HU" sz="3200" b="1" dirty="0">
              <a:solidFill>
                <a:schemeClr val="tx1"/>
              </a:solidFill>
            </a:endParaRPr>
          </a:p>
        </p:txBody>
      </p:sp>
      <p:pic>
        <p:nvPicPr>
          <p:cNvPr id="422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765175"/>
            <a:ext cx="346868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2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5175"/>
            <a:ext cx="4392613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29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221163"/>
            <a:ext cx="65532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2918" name="Text Box 6"/>
          <p:cNvSpPr txBox="1">
            <a:spLocks noChangeArrowheads="1"/>
          </p:cNvSpPr>
          <p:nvPr/>
        </p:nvSpPr>
        <p:spPr bwMode="auto">
          <a:xfrm>
            <a:off x="7072313" y="4240213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Sarok elem </a:t>
            </a:r>
          </a:p>
          <a:p>
            <a:r>
              <a:rPr lang="hu-HU">
                <a:solidFill>
                  <a:schemeClr val="bg1"/>
                </a:solidFill>
              </a:rPr>
              <a:t>Lengőkar</a:t>
            </a:r>
          </a:p>
        </p:txBody>
      </p:sp>
      <p:sp>
        <p:nvSpPr>
          <p:cNvPr id="422919" name="Text Box 7"/>
          <p:cNvSpPr txBox="1">
            <a:spLocks noChangeArrowheads="1"/>
          </p:cNvSpPr>
          <p:nvPr/>
        </p:nvSpPr>
        <p:spPr bwMode="auto">
          <a:xfrm>
            <a:off x="1095375" y="3808413"/>
            <a:ext cx="258445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rgbClr val="993300"/>
                </a:solidFill>
              </a:rPr>
              <a:t>Mechanikus sarok elem</a:t>
            </a:r>
          </a:p>
        </p:txBody>
      </p:sp>
      <p:sp>
        <p:nvSpPr>
          <p:cNvPr id="422920" name="Text Box 8"/>
          <p:cNvSpPr txBox="1">
            <a:spLocks noChangeArrowheads="1"/>
          </p:cNvSpPr>
          <p:nvPr/>
        </p:nvSpPr>
        <p:spPr bwMode="auto">
          <a:xfrm>
            <a:off x="3255963" y="6589713"/>
            <a:ext cx="224155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Precíziós sarokelem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8229600" cy="777875"/>
          </a:xfrm>
        </p:spPr>
        <p:txBody>
          <a:bodyPr/>
          <a:lstStyle/>
          <a:p>
            <a:r>
              <a:rPr lang="hu-HU" sz="2400" b="1" dirty="0">
                <a:solidFill>
                  <a:schemeClr val="tx1"/>
                </a:solidFill>
              </a:rPr>
              <a:t>Valley® táblán belüli mozgása (</a:t>
            </a:r>
            <a:r>
              <a:rPr lang="hu-HU" sz="2400" b="1" dirty="0" err="1">
                <a:solidFill>
                  <a:schemeClr val="tx1"/>
                </a:solidFill>
              </a:rPr>
              <a:t>Central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Pivot</a:t>
            </a:r>
            <a:r>
              <a:rPr lang="hu-HU" sz="24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23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057275"/>
            <a:ext cx="35814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3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341438"/>
            <a:ext cx="32797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39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2838"/>
            <a:ext cx="4921250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/>
              <a:t>Valley® táblán belüli mozgása (Central Pivot)</a:t>
            </a:r>
          </a:p>
        </p:txBody>
      </p:sp>
      <p:pic>
        <p:nvPicPr>
          <p:cNvPr id="424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9838"/>
            <a:ext cx="3492500" cy="56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4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3933825"/>
            <a:ext cx="23749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4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1363663"/>
            <a:ext cx="2735263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4966" name="Text Box 6"/>
          <p:cNvSpPr txBox="1">
            <a:spLocks noChangeArrowheads="1"/>
          </p:cNvSpPr>
          <p:nvPr/>
        </p:nvSpPr>
        <p:spPr bwMode="auto">
          <a:xfrm>
            <a:off x="4787900" y="6308725"/>
            <a:ext cx="233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Lehorgonyzott</a:t>
            </a:r>
            <a:r>
              <a:rPr lang="hu-HU"/>
              <a:t> </a:t>
            </a:r>
            <a:r>
              <a:rPr lang="hu-HU">
                <a:solidFill>
                  <a:schemeClr val="bg1"/>
                </a:solidFill>
              </a:rPr>
              <a:t>torony</a:t>
            </a:r>
          </a:p>
        </p:txBody>
      </p:sp>
      <p:pic>
        <p:nvPicPr>
          <p:cNvPr id="42496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3933825"/>
            <a:ext cx="25209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u-HU" sz="2400" b="1"/>
              <a:t>Valley® táblán belüli mozgása (Linear Pivot)</a:t>
            </a:r>
          </a:p>
        </p:txBody>
      </p:sp>
      <p:pic>
        <p:nvPicPr>
          <p:cNvPr id="425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96975"/>
            <a:ext cx="4824413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5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429000"/>
            <a:ext cx="3671887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59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402013"/>
            <a:ext cx="360045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59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1196975"/>
            <a:ext cx="38465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599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825" y="2420938"/>
            <a:ext cx="38084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/>
              <a:t>Valley® táblán belüli mozgása (Linear Pivot)</a:t>
            </a:r>
          </a:p>
        </p:txBody>
      </p:sp>
      <p:pic>
        <p:nvPicPr>
          <p:cNvPr id="429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805238"/>
            <a:ext cx="3313113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9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716338"/>
            <a:ext cx="3529012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9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416050"/>
            <a:ext cx="4681538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90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1268413"/>
            <a:ext cx="31686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/>
              <a:t>2 kerék hajtás</a:t>
            </a:r>
          </a:p>
        </p:txBody>
      </p:sp>
      <p:pic>
        <p:nvPicPr>
          <p:cNvPr id="432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87450"/>
            <a:ext cx="3541713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2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268413"/>
            <a:ext cx="33385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2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1163" y="3429000"/>
            <a:ext cx="3240087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4248151" cy="706438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Vízellátás</a:t>
            </a:r>
          </a:p>
        </p:txBody>
      </p:sp>
      <p:pic>
        <p:nvPicPr>
          <p:cNvPr id="427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25538"/>
            <a:ext cx="4176712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7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713"/>
            <a:ext cx="4321175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7013" name="Text Box 5"/>
          <p:cNvSpPr txBox="1">
            <a:spLocks noChangeArrowheads="1"/>
          </p:cNvSpPr>
          <p:nvPr/>
        </p:nvSpPr>
        <p:spPr bwMode="auto">
          <a:xfrm>
            <a:off x="684213" y="4652963"/>
            <a:ext cx="271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Vízkivétel</a:t>
            </a:r>
            <a:r>
              <a:rPr lang="hu-HU"/>
              <a:t> </a:t>
            </a:r>
            <a:r>
              <a:rPr lang="hu-HU">
                <a:solidFill>
                  <a:schemeClr val="bg1"/>
                </a:solidFill>
              </a:rPr>
              <a:t>csatornából és</a:t>
            </a:r>
          </a:p>
          <a:p>
            <a:r>
              <a:rPr lang="hu-HU">
                <a:solidFill>
                  <a:schemeClr val="bg1"/>
                </a:solidFill>
              </a:rPr>
              <a:t> oldatműtrágyázás</a:t>
            </a:r>
          </a:p>
        </p:txBody>
      </p:sp>
      <p:sp>
        <p:nvSpPr>
          <p:cNvPr id="427014" name="Text Box 6"/>
          <p:cNvSpPr txBox="1">
            <a:spLocks noChangeArrowheads="1"/>
          </p:cNvSpPr>
          <p:nvPr/>
        </p:nvSpPr>
        <p:spPr bwMode="auto">
          <a:xfrm>
            <a:off x="5435600" y="333375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Vízkivétel</a:t>
            </a:r>
            <a:r>
              <a:rPr lang="hu-HU"/>
              <a:t> </a:t>
            </a:r>
            <a:r>
              <a:rPr lang="hu-HU">
                <a:solidFill>
                  <a:schemeClr val="bg1"/>
                </a:solidFill>
              </a:rPr>
              <a:t>tömlőből</a:t>
            </a:r>
          </a:p>
        </p:txBody>
      </p:sp>
      <p:pic>
        <p:nvPicPr>
          <p:cNvPr id="4270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3429000"/>
            <a:ext cx="331311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Vízellátás</a:t>
            </a:r>
          </a:p>
        </p:txBody>
      </p:sp>
      <p:pic>
        <p:nvPicPr>
          <p:cNvPr id="430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73238"/>
            <a:ext cx="32416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592263"/>
            <a:ext cx="485140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77875"/>
          </a:xfrm>
        </p:spPr>
        <p:txBody>
          <a:bodyPr/>
          <a:lstStyle/>
          <a:p>
            <a:r>
              <a:rPr lang="hu-HU" sz="2800" dirty="0">
                <a:solidFill>
                  <a:schemeClr val="tx1"/>
                </a:solidFill>
              </a:rPr>
              <a:t>Valley® Kontrol 24 órás felügyelet</a:t>
            </a:r>
          </a:p>
        </p:txBody>
      </p:sp>
      <p:pic>
        <p:nvPicPr>
          <p:cNvPr id="433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4176713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3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628775"/>
            <a:ext cx="165417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3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525" y="4797425"/>
            <a:ext cx="2519363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31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724400"/>
            <a:ext cx="244792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31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1238" y="765175"/>
            <a:ext cx="3052762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Valley Pro2</a:t>
            </a:r>
            <a:endParaRPr lang="en-US"/>
          </a:p>
        </p:txBody>
      </p:sp>
      <p:pic>
        <p:nvPicPr>
          <p:cNvPr id="434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412875"/>
            <a:ext cx="259873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41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97200"/>
            <a:ext cx="259873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41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581150"/>
            <a:ext cx="2598737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41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724400"/>
            <a:ext cx="150336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418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4075" y="4724400"/>
            <a:ext cx="290195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12160" cy="1081087"/>
          </a:xfrm>
        </p:spPr>
        <p:txBody>
          <a:bodyPr/>
          <a:lstStyle/>
          <a:p>
            <a:pPr algn="ctr" eaLnBrk="1" hangingPunct="1"/>
            <a:r>
              <a:rPr lang="hu-HU" altLang="sl-SI" sz="3200" dirty="0" smtClean="0">
                <a:solidFill>
                  <a:schemeClr val="tx1"/>
                </a:solidFill>
              </a:rPr>
              <a:t>Bevezetés / </a:t>
            </a:r>
            <a:r>
              <a:rPr lang="hu-HU" altLang="sl-SI" sz="3200" dirty="0" err="1" smtClean="0">
                <a:solidFill>
                  <a:schemeClr val="tx1"/>
                </a:solidFill>
              </a:rPr>
              <a:t>Introduction</a:t>
            </a:r>
            <a:endParaRPr lang="en-US" altLang="sl-SI" sz="3200" dirty="0" smtClean="0">
              <a:solidFill>
                <a:schemeClr val="tx1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0" y="1340768"/>
            <a:ext cx="5688632" cy="5184576"/>
          </a:xfrm>
          <a:solidFill>
            <a:schemeClr val="accent1"/>
          </a:solidFill>
        </p:spPr>
        <p:txBody>
          <a:bodyPr/>
          <a:lstStyle/>
          <a:p>
            <a:r>
              <a:rPr lang="hu-HU" sz="1800" dirty="0" smtClean="0">
                <a:solidFill>
                  <a:schemeClr val="tx1"/>
                </a:solidFill>
              </a:rPr>
              <a:t>Öntözésvezérlés</a:t>
            </a:r>
          </a:p>
          <a:p>
            <a:r>
              <a:rPr lang="hu-HU" sz="1800" dirty="0" smtClean="0">
                <a:solidFill>
                  <a:schemeClr val="tx1"/>
                </a:solidFill>
              </a:rPr>
              <a:t>Meteorológiai elemek mérése</a:t>
            </a:r>
          </a:p>
          <a:p>
            <a:r>
              <a:rPr lang="hu-HU" sz="1800" dirty="0" smtClean="0">
                <a:solidFill>
                  <a:schemeClr val="tx1"/>
                </a:solidFill>
              </a:rPr>
              <a:t>Hidrológiai körfolyamat modellezése </a:t>
            </a:r>
            <a:r>
              <a:rPr lang="hu-HU" sz="1800" dirty="0" err="1" smtClean="0">
                <a:solidFill>
                  <a:schemeClr val="tx1"/>
                </a:solidFill>
              </a:rPr>
              <a:t>liziméterekkel</a:t>
            </a:r>
            <a:endParaRPr lang="hu-HU" sz="1800" dirty="0" smtClean="0">
              <a:solidFill>
                <a:schemeClr val="tx1"/>
              </a:solidFill>
            </a:endParaRPr>
          </a:p>
          <a:p>
            <a:r>
              <a:rPr lang="hu-HU" sz="1800" dirty="0" smtClean="0">
                <a:solidFill>
                  <a:schemeClr val="tx1"/>
                </a:solidFill>
              </a:rPr>
              <a:t>Talaj nedvességtartalmának mérése</a:t>
            </a:r>
          </a:p>
          <a:p>
            <a:r>
              <a:rPr lang="hu-HU" sz="1800" dirty="0" smtClean="0">
                <a:solidFill>
                  <a:schemeClr val="tx1"/>
                </a:solidFill>
              </a:rPr>
              <a:t>Öntözésoptimalizálási modell</a:t>
            </a:r>
          </a:p>
          <a:p>
            <a:pPr marL="400050" lvl="1" indent="0" algn="just">
              <a:spcBef>
                <a:spcPct val="0"/>
              </a:spcBef>
            </a:pP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Input adatok</a:t>
            </a:r>
            <a:endParaRPr lang="hu-HU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00050" lvl="1" indent="0" algn="just">
              <a:spcBef>
                <a:spcPct val="0"/>
              </a:spcBef>
              <a:buFont typeface="Arial" pitchFamily="34" charset="0"/>
              <a:buChar char="•"/>
            </a:pPr>
            <a:r>
              <a:rPr lang="hu-HU" sz="18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Meteorológiai panel</a:t>
            </a:r>
            <a:endParaRPr lang="hu-HU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00050" lvl="1" indent="0" algn="just">
              <a:spcBef>
                <a:spcPct val="0"/>
              </a:spcBef>
              <a:buFont typeface="Arial" pitchFamily="34" charset="0"/>
              <a:buChar char="•"/>
            </a:pPr>
            <a:r>
              <a:rPr lang="hu-HU" sz="18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Talaj panel</a:t>
            </a:r>
            <a:endParaRPr lang="hu-HU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00050" lvl="1" indent="0" algn="just">
              <a:spcBef>
                <a:spcPct val="0"/>
              </a:spcBef>
              <a:buFont typeface="Arial" pitchFamily="34" charset="0"/>
              <a:buChar char="•"/>
            </a:pPr>
            <a:r>
              <a:rPr lang="hu-HU" sz="18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Növény panel</a:t>
            </a:r>
            <a:endParaRPr lang="hu-HU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00050" lvl="1" indent="0" algn="just">
              <a:spcBef>
                <a:spcPct val="0"/>
              </a:spcBef>
            </a:pP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Számított adatok</a:t>
            </a:r>
            <a:endParaRPr lang="hu-HU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00050" lvl="1" indent="0" algn="just">
              <a:spcBef>
                <a:spcPct val="0"/>
              </a:spcBef>
              <a:buFont typeface="Arial" pitchFamily="34" charset="0"/>
              <a:buChar char="•"/>
            </a:pPr>
            <a:r>
              <a:rPr lang="hu-HU" sz="18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Sugárzás panel</a:t>
            </a:r>
            <a:endParaRPr lang="hu-HU" sz="1800" b="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00050" lvl="1" indent="0" algn="just">
              <a:spcBef>
                <a:spcPct val="0"/>
              </a:spcBef>
              <a:buFont typeface="Arial" pitchFamily="34" charset="0"/>
              <a:buChar char="•"/>
            </a:pPr>
            <a:r>
              <a:rPr lang="hu-HU" sz="18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Párolgás panel</a:t>
            </a:r>
            <a:endParaRPr lang="hu-HU" sz="1800" b="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00050" lvl="1" indent="0" algn="just">
              <a:spcBef>
                <a:spcPct val="0"/>
              </a:spcBef>
            </a:pP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Output adatok</a:t>
            </a:r>
            <a:endParaRPr lang="hu-HU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00050" lvl="1" indent="0" algn="just">
              <a:spcBef>
                <a:spcPct val="0"/>
              </a:spcBef>
              <a:buFont typeface="Arial" pitchFamily="34" charset="0"/>
              <a:buChar char="•"/>
            </a:pPr>
            <a:r>
              <a:rPr lang="hu-HU" sz="18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Számszerű adatok panelje</a:t>
            </a:r>
            <a:endParaRPr lang="hu-HU" sz="1800" b="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00050" lvl="1" indent="0" algn="just">
              <a:spcBef>
                <a:spcPct val="0"/>
              </a:spcBef>
              <a:buFont typeface="Arial" pitchFamily="34" charset="0"/>
              <a:buChar char="•"/>
            </a:pPr>
            <a:r>
              <a:rPr lang="hu-HU" sz="18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Grafikus panel</a:t>
            </a:r>
            <a:endParaRPr lang="hu-HU" sz="1800" b="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5" name="Tartalom helye 3"/>
          <p:cNvSpPr txBox="1">
            <a:spLocks/>
          </p:cNvSpPr>
          <p:nvPr/>
        </p:nvSpPr>
        <p:spPr bwMode="auto">
          <a:xfrm>
            <a:off x="4572000" y="1340768"/>
            <a:ext cx="4572000" cy="51845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Irrigation monitoring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Measurement of meteorological data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Modelling of hydrological cycle by means of </a:t>
            </a:r>
            <a:r>
              <a:rPr kumimoji="0" lang="en-GB" sz="1800" b="1" i="0" u="none" strike="noStrike" kern="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lysimeters</a:t>
            </a:r>
            <a:endParaRPr kumimoji="0" lang="en-GB" sz="1800" b="1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en-GB" b="1" kern="0" dirty="0" smtClean="0">
                <a:solidFill>
                  <a:schemeClr val="bg1"/>
                </a:solidFill>
              </a:rPr>
              <a:t>Measurement of soil moisture</a:t>
            </a: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en-GB" b="1" kern="0" dirty="0" smtClean="0">
                <a:solidFill>
                  <a:schemeClr val="bg1"/>
                </a:solidFill>
                <a:latin typeface="+mn-lt"/>
              </a:rPr>
              <a:t>Irrigation optimization model</a:t>
            </a:r>
            <a:endParaRPr kumimoji="0" lang="en-GB" sz="1800" b="1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005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Input data</a:t>
            </a:r>
            <a:endParaRPr kumimoji="0" lang="en-GB" sz="1800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0005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1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Meteorological</a:t>
            </a:r>
            <a:r>
              <a:rPr kumimoji="0" lang="en-GB" sz="1800" b="0" i="1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1800" b="0" i="1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panel</a:t>
            </a:r>
            <a:endParaRPr kumimoji="0" lang="en-GB" sz="1800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0005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1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Soil panel</a:t>
            </a:r>
            <a:endParaRPr kumimoji="0" lang="en-GB" sz="1800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0005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i="1" kern="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Crop</a:t>
            </a:r>
            <a:r>
              <a:rPr kumimoji="0" lang="en-GB" sz="1800" b="0" i="1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panel</a:t>
            </a:r>
            <a:endParaRPr kumimoji="0" lang="en-GB" sz="1800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0005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en-GB" kern="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GB" sz="18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alculated data</a:t>
            </a:r>
            <a:endParaRPr kumimoji="0" lang="en-GB" sz="1800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0005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i="1" kern="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en-GB" sz="1800" b="0" i="1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adiation panel</a:t>
            </a:r>
            <a:endParaRPr kumimoji="0" lang="en-GB" sz="1800" b="0" i="1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0005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1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Evaporation panel</a:t>
            </a:r>
            <a:endParaRPr kumimoji="0" lang="en-GB" sz="1800" b="0" i="1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0005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Output data</a:t>
            </a:r>
            <a:endParaRPr kumimoji="0" lang="en-GB" sz="1800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0005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i="1" kern="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Quantitative data</a:t>
            </a:r>
            <a:r>
              <a:rPr kumimoji="0" lang="en-GB" sz="1800" b="0" i="1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panel</a:t>
            </a:r>
            <a:endParaRPr kumimoji="0" lang="en-GB" sz="1800" b="0" i="1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0005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1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Graphic panel</a:t>
            </a:r>
            <a:endParaRPr kumimoji="0" lang="en-GB" sz="1800" b="0" i="1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7772400" cy="539750"/>
          </a:xfrm>
        </p:spPr>
        <p:txBody>
          <a:bodyPr/>
          <a:lstStyle/>
          <a:p>
            <a:pPr eaLnBrk="1" hangingPunct="1"/>
            <a:r>
              <a:rPr lang="hu-HU" sz="2800" dirty="0" smtClean="0">
                <a:solidFill>
                  <a:schemeClr val="tx1"/>
                </a:solidFill>
                <a:latin typeface="Garamond" pitchFamily="18" charset="0"/>
              </a:rPr>
              <a:t>Meteorológiai elemek mérése</a:t>
            </a:r>
            <a:endParaRPr lang="hu-HU" sz="2800" dirty="0" smtClean="0">
              <a:solidFill>
                <a:schemeClr val="tx1"/>
              </a:solidFill>
            </a:endParaRPr>
          </a:p>
        </p:txBody>
      </p:sp>
      <p:pic>
        <p:nvPicPr>
          <p:cNvPr id="24580" name="Kép 1" descr="ciklus_szf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4104456" cy="281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221088"/>
            <a:ext cx="3348037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11602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700808"/>
            <a:ext cx="3057326" cy="407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42888"/>
            <a:ext cx="7772400" cy="539750"/>
          </a:xfrm>
        </p:spPr>
        <p:txBody>
          <a:bodyPr/>
          <a:lstStyle/>
          <a:p>
            <a:pPr eaLnBrk="1" hangingPunct="1"/>
            <a:r>
              <a:rPr lang="hu-HU" sz="2800" dirty="0" smtClean="0">
                <a:solidFill>
                  <a:schemeClr val="tx1"/>
                </a:solidFill>
                <a:latin typeface="Garamond" pitchFamily="18" charset="0"/>
              </a:rPr>
              <a:t>A hidrológiai körfolyamat modellezése </a:t>
            </a:r>
            <a:r>
              <a:rPr lang="hu-HU" sz="2800" dirty="0" err="1" smtClean="0">
                <a:solidFill>
                  <a:schemeClr val="tx1"/>
                </a:solidFill>
                <a:latin typeface="Garamond" pitchFamily="18" charset="0"/>
              </a:rPr>
              <a:t>liziméterekkel</a:t>
            </a:r>
            <a:endParaRPr lang="hu-HU" sz="2800" dirty="0" smtClean="0">
              <a:solidFill>
                <a:schemeClr val="tx1"/>
              </a:solidFill>
            </a:endParaRPr>
          </a:p>
        </p:txBody>
      </p:sp>
      <p:pic>
        <p:nvPicPr>
          <p:cNvPr id="13" name="Kép 3" descr="lizi2magyar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103687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Kép 1" descr="ciklus_szf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3816350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hu-HU" sz="2400" dirty="0" smtClean="0">
                <a:solidFill>
                  <a:schemeClr val="tx1"/>
                </a:solidFill>
                <a:latin typeface="Garamond" pitchFamily="18" charset="0"/>
              </a:rPr>
              <a:t>A </a:t>
            </a:r>
            <a:r>
              <a:rPr lang="hu-HU" sz="2400" dirty="0" err="1" smtClean="0">
                <a:solidFill>
                  <a:schemeClr val="tx1"/>
                </a:solidFill>
                <a:latin typeface="Garamond" pitchFamily="18" charset="0"/>
              </a:rPr>
              <a:t>liziméteres</a:t>
            </a:r>
            <a:r>
              <a:rPr lang="hu-HU" sz="2400" dirty="0" smtClean="0">
                <a:solidFill>
                  <a:schemeClr val="tx1"/>
                </a:solidFill>
                <a:latin typeface="Garamond" pitchFamily="18" charset="0"/>
              </a:rPr>
              <a:t> vízforgalmi adatok</a:t>
            </a:r>
            <a:br>
              <a:rPr lang="hu-HU" sz="2400" dirty="0" smtClean="0">
                <a:solidFill>
                  <a:schemeClr val="tx1"/>
                </a:solidFill>
                <a:latin typeface="Garamond" pitchFamily="18" charset="0"/>
              </a:rPr>
            </a:br>
            <a:r>
              <a:rPr lang="hu-HU" sz="2400" dirty="0" smtClean="0">
                <a:solidFill>
                  <a:schemeClr val="tx1"/>
                </a:solidFill>
                <a:latin typeface="Garamond" pitchFamily="18" charset="0"/>
              </a:rPr>
              <a:t> térbeli kiterjesztése</a:t>
            </a:r>
            <a:br>
              <a:rPr lang="hu-HU" sz="2400" dirty="0" smtClean="0">
                <a:solidFill>
                  <a:schemeClr val="tx1"/>
                </a:solidFill>
                <a:latin typeface="Garamond" pitchFamily="18" charset="0"/>
              </a:rPr>
            </a:br>
            <a:r>
              <a:rPr lang="hu-HU" sz="2400" dirty="0" smtClean="0">
                <a:solidFill>
                  <a:schemeClr val="tx1"/>
                </a:solidFill>
                <a:latin typeface="Garamond" pitchFamily="18" charset="0"/>
              </a:rPr>
              <a:t>öntözésoptimalizálás</a:t>
            </a:r>
            <a:endParaRPr lang="hu-HU" sz="2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3744416" cy="279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340768"/>
            <a:ext cx="3304640" cy="244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525"/>
            <a:ext cx="3312368" cy="24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6352" y="4406049"/>
            <a:ext cx="3327648" cy="245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Fénykép000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852936"/>
            <a:ext cx="336037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762000"/>
            <a:ext cx="7772400" cy="685800"/>
          </a:xfrm>
        </p:spPr>
        <p:txBody>
          <a:bodyPr/>
          <a:lstStyle/>
          <a:p>
            <a:pPr algn="ctr"/>
            <a:r>
              <a:rPr lang="hu-HU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rétegenkénti nedvességkészlet alakulása</a:t>
            </a:r>
            <a:endParaRPr lang="hu-HU"/>
          </a:p>
        </p:txBody>
      </p:sp>
      <p:graphicFrame>
        <p:nvGraphicFramePr>
          <p:cNvPr id="69635" name="Object 3"/>
          <p:cNvGraphicFramePr>
            <a:graphicFrameLocks/>
          </p:cNvGraphicFramePr>
          <p:nvPr>
            <p:ph type="subTitle" idx="1"/>
          </p:nvPr>
        </p:nvGraphicFramePr>
        <p:xfrm>
          <a:off x="457200" y="739775"/>
          <a:ext cx="8277225" cy="6118225"/>
        </p:xfrm>
        <a:graphic>
          <a:graphicData uri="http://schemas.openxmlformats.org/presentationml/2006/ole">
            <p:oleObj spid="_x0000_s1026" name="Dokumentum" r:id="rId3" imgW="4305960" imgH="197748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188640"/>
            <a:ext cx="499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Az öntözésoptimalizálási tanácsadó modell </a:t>
            </a: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1293337"/>
            <a:ext cx="9144000" cy="464742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hu-H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 aktuális kutatások eredményeinek tudományos célú hasznosítása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gazdálkodók számára a gyakorlatban is alkalmazható felhasználás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Szemlélet: mind a négy természeti erőforrásunk (talaj, víz, levegő, növény) egy rendszerben, az egymással való kölcsönhatásukban kerül elemzésre</a:t>
            </a:r>
            <a:endParaRPr kumimoji="0" lang="hu-H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modellbe integráltunk egy olyan panelt is, amely a klimatikus, talaj, és növényi adatok felhasználásával javaslatot tesz az öntözés optimalizálására.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output táblázatok: mikor milyen a talaj nedvességkészlete, illetve mikor szükséges a talaj nedvességtartalmának hiányát öntözéssel pótolni.</a:t>
            </a:r>
            <a:endParaRPr kumimoji="0" lang="hu-H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rendszer segítségével a felhasználók megtervezhetik az öntözést. Kétféle megközelítés lehetséges:</a:t>
            </a:r>
            <a:endParaRPr kumimoji="0" lang="hu-H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AutoNum type="arabicPeriod"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hu-H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Mért meteorológiai adatok alapján a párolgás számítása és abból a talaj, a növény ismeretében a talaj nedvességforgalmi státuszának a meghatározása. </a:t>
            </a:r>
          </a:p>
          <a:p>
            <a:pPr lvl="0" eaLnBrk="0" hangingPunct="0">
              <a:buFontTx/>
              <a:buAutoNum type="arabicPeriod"/>
            </a:pPr>
            <a:endParaRPr kumimoji="0" lang="hu-HU" sz="1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buFontTx/>
              <a:buAutoNum type="arabicPeriod"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talajnedvesség mérő szondarendszerrel mért rétegenkénti nedvességtartalmi adatok betáplálása után a talaj nedvességforgalmi státuszának a meghatározása,</a:t>
            </a:r>
            <a:endParaRPr kumimoji="0" lang="hu-H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hu-H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7504" y="188640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A modellhez szükséges adatok meghatározása és az adatbázis (meteorológiai-, talaj-, és növénytermesztési adatok) létrehozása</a:t>
            </a:r>
            <a:endParaRPr lang="hu-HU" dirty="0"/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07504" y="2060848"/>
            <a:ext cx="795544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Input adatok meghatározása: a </a:t>
            </a:r>
            <a:r>
              <a:rPr kumimoji="0" lang="hu-HU" sz="14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vízkészletgazdálkodási</a:t>
            </a:r>
            <a:r>
              <a:rPr kumimoji="0" lang="hu-H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modellek alapelve (Nagy I. és Tamás J., 2005).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400" b="1" dirty="0" smtClean="0">
              <a:solidFill>
                <a:srgbClr val="FFFF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hu-HU" sz="14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vízkészletgazdálkodási</a:t>
            </a:r>
            <a:r>
              <a:rPr kumimoji="0" lang="hu-H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modellek áttekinthetővé teszik a komplex vízhasználati igények rendszerét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gyakorlatban is jól bevált a </a:t>
            </a:r>
            <a:r>
              <a:rPr kumimoji="0" lang="hu-HU" sz="14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CROPWAT-program</a:t>
            </a:r>
            <a:r>
              <a:rPr kumimoji="0" lang="hu-H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hu-HU" sz="1400" b="1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az öntözési rend kialakításának elemzése,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az öntözés gyakorlatának értékelése,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az öntözött termék, növényi termék</a:t>
            </a:r>
            <a:r>
              <a:rPr kumimoji="0" lang="hu-HU" sz="1400" b="1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elemzése,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az öntözési deficit előfordulásának megállapítása (Tamás, 2002).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b="1" dirty="0" smtClean="0">
              <a:solidFill>
                <a:srgbClr val="FFFF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u-HU" sz="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5" name="Kép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3894" y="2780928"/>
            <a:ext cx="3590106" cy="3649098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6084168" y="6381328"/>
            <a:ext cx="29329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hu-H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CROPWAT-programm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logikai modellje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827584" y="1196752"/>
            <a:ext cx="705678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Input adatok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20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Meteorológiai panel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20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Talaj panel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20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Növény panel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0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Számított adatok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20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Sugárzás panel</a:t>
            </a:r>
            <a:endParaRPr kumimoji="0" lang="hu-HU" sz="2000" b="0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20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Párolgás panel</a:t>
            </a:r>
            <a:endParaRPr kumimoji="0" lang="hu-HU" sz="2000" b="0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0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Output adatok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20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Számszerű adatok panelje</a:t>
            </a:r>
            <a:endParaRPr kumimoji="0" lang="hu-HU" sz="2000" b="0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20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Grafikus panel</a:t>
            </a:r>
            <a:endParaRPr kumimoji="0" lang="hu-HU" sz="2000" b="0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259632" y="188640"/>
            <a:ext cx="2800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modell paneljei</a:t>
            </a:r>
            <a:endParaRPr lang="hu-HU" sz="105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1484784"/>
            <a:ext cx="633154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6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Meteorológiai panel</a:t>
            </a:r>
            <a:endParaRPr kumimoji="0" lang="hu-HU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párolgás mértékének, illetve a talaj nedvességforgalmának számításához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6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Globálsugárzás</a:t>
            </a:r>
            <a:endParaRPr kumimoji="0" lang="hu-HU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Léghőmérséklet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relatív páratartalom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Légnyomás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Szélsebesség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hu-HU" sz="1600" dirty="0" smtClean="0">
                <a:solidFill>
                  <a:srgbClr val="FFFF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sapadék</a:t>
            </a:r>
            <a:endParaRPr kumimoji="0" lang="hu-HU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0900" y="2162175"/>
            <a:ext cx="5753100" cy="4695825"/>
          </a:xfrm>
          <a:prstGeom prst="rect">
            <a:avLst/>
          </a:prstGeom>
          <a:noFill/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5153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1547957" y="199093"/>
            <a:ext cx="1616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Input adatok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539552" y="1844824"/>
            <a:ext cx="1363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Talaj panel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2771800" y="2492896"/>
          <a:ext cx="5762625" cy="3566160"/>
        </p:xfrm>
        <a:graphic>
          <a:graphicData uri="http://schemas.openxmlformats.org/drawingml/2006/table">
            <a:tbl>
              <a:tblPr/>
              <a:tblGrid>
                <a:gridCol w="2162175"/>
                <a:gridCol w="1530350"/>
                <a:gridCol w="20701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Talaj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latin typeface="Times New Roman"/>
                          <a:ea typeface="Times New Roman"/>
                          <a:cs typeface="Times New Roman"/>
                        </a:rPr>
                        <a:t>Nedvességtartalom (%)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latin typeface="Times New Roman"/>
                          <a:ea typeface="Times New Roman"/>
                          <a:cs typeface="Times New Roman"/>
                        </a:rPr>
                        <a:t>Nedvességtartalom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latin typeface="Times New Roman"/>
                          <a:ea typeface="Times New Roman"/>
                          <a:cs typeface="Times New Roman"/>
                        </a:rPr>
                        <a:t>a vizsgált rétegben (mm)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VKmax: maximális vízkapacitás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pl. 300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VKsz: természetes vízkapacitás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30%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pl. 90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Hervadáspont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0%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pl. 0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Kiindulási állapot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r>
                        <a:rPr lang="hu-H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pl. 150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u-HU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u-H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u-H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Referencia VK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u-H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u-H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homok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u-H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homokos vályog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u-H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274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vályog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u-H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332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agyagos vályog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u-H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387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agyag</a:t>
                      </a:r>
                      <a:endParaRPr lang="hu-HU" sz="120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u-H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485</a:t>
                      </a:r>
                      <a:endParaRPr lang="hu-HU" sz="1200" dirty="0">
                        <a:latin typeface="H-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47957" y="199093"/>
            <a:ext cx="1616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Input adatok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899592" y="1772816"/>
            <a:ext cx="1630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Növény panel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492896"/>
            <a:ext cx="7228035" cy="4176464"/>
          </a:xfrm>
          <a:prstGeom prst="rect">
            <a:avLst/>
          </a:prstGeom>
          <a:noFill/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78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47957" y="199093"/>
            <a:ext cx="1616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Input adatok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468560" y="1412776"/>
            <a:ext cx="5472608" cy="1081087"/>
          </a:xfrm>
        </p:spPr>
        <p:txBody>
          <a:bodyPr/>
          <a:lstStyle/>
          <a:p>
            <a:pPr algn="ctr"/>
            <a:r>
              <a:rPr lang="hu-HU" dirty="0" smtClean="0"/>
              <a:t>Öntözésvezérlés</a:t>
            </a:r>
            <a:endParaRPr lang="hu-H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4226158" cy="317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780928"/>
            <a:ext cx="3878610" cy="26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894244" y="343109"/>
            <a:ext cx="2055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Számított adatok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836712"/>
            <a:ext cx="18437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Sugárzás panel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57626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149080"/>
            <a:ext cx="57626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07504" y="836712"/>
            <a:ext cx="17958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Párolgás panel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4244" y="343109"/>
            <a:ext cx="2055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Számított adatok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57531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437112"/>
            <a:ext cx="57626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906" y="1597124"/>
            <a:ext cx="2622566" cy="269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60769" y="343109"/>
            <a:ext cx="192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hu-HU" sz="2000" b="1" dirty="0" smtClean="0"/>
              <a:t>Output adatok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1556792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Számszerű adatok panelje (számított)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7622" y="1961456"/>
            <a:ext cx="750637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851574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60769" y="343109"/>
            <a:ext cx="192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hu-HU" sz="2000" b="1" dirty="0" smtClean="0"/>
              <a:t>Output adatok</a:t>
            </a:r>
            <a:endParaRPr kumimoji="0" 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1628800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Számszerű adatok panelje (mért)</a:t>
            </a:r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051720" y="260648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Grafikus panel</a:t>
            </a:r>
            <a:endParaRPr lang="hu-HU" dirty="0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7472635" cy="487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504255"/>
            <a:ext cx="9144000" cy="353943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fentiekben ismertetett eredményeknek tudományos és gyakorlati jelentősége is van.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hu-H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Az öntözés optimalizálási céllal létrehozott komplex rendszer </a:t>
            </a:r>
            <a:r>
              <a:rPr lang="hu-H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alkalmazásá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 a felhasználók, pl. gazdák egy olyan szolgáltatást tudnak igénybe venni, amely segíti őket a víz-források a fenntartható mezőgazdaság követelményeinek megfelelő felhasználásában.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hu-H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Az öntözhetőség időbeli lehatárolása e program segítségével a természetes viszonyokhoz (időjárás, talaj) maximálisan alkalmazkodva történhet meg.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hu-H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Az egyes talajállapotok számszerűsíthetők, megfeleltethetők előre meghatározott kritériumrendszereknek és definiált állapotkategóriáknak.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hu-H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Mindezek nagymértékben megkönnyítik a döntéshozatalt, hiszen nem csak empirikus, de mért adatokra is alapozhatóak a döntések.</a:t>
            </a:r>
            <a:endParaRPr kumimoji="0" lang="hu-H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6012160" cy="620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sl-SI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Következtetések / </a:t>
            </a:r>
            <a:r>
              <a:rPr kumimoji="0" lang="hu-HU" altLang="sl-SI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  <a:endParaRPr kumimoji="0" lang="en-US" altLang="sl-SI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4057233"/>
            <a:ext cx="9144000" cy="280076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GB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Results have both scienti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fic and practical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importance.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By applying the complex irrigation optimization system,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users, e.g. farmers can access to a service that helps them to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utilize their water resources in a </a:t>
            </a:r>
            <a:r>
              <a:rPr lang="en-GB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way covering the requirements of sustainable agriculture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GB" sz="16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Timing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irrigation is based on </a:t>
            </a:r>
            <a:r>
              <a:rPr lang="en-GB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data taking the natural circumstances (weather, soil) into account.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GB" sz="16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particular soil states can be quantified and related to predetermined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criteria and </a:t>
            </a:r>
            <a:r>
              <a:rPr kumimoji="0" lang="en-GB" sz="16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predifinied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status categories..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GB" sz="16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All these support decision </a:t>
            </a:r>
            <a:r>
              <a:rPr lang="en-GB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making as it can be based not only on empiric, but measured data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5159900" cy="387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2" name="Téglalap 1"/>
          <p:cNvSpPr>
            <a:spLocks noChangeArrowheads="1"/>
          </p:cNvSpPr>
          <p:nvPr/>
        </p:nvSpPr>
        <p:spPr bwMode="auto">
          <a:xfrm>
            <a:off x="4356100" y="494188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hu-HU" sz="1200"/>
              <a:t>Integrated Drought Management Programme in Central and Eastern Europe</a:t>
            </a:r>
            <a:r>
              <a:rPr lang="hu-HU" altLang="hu-HU" sz="1200"/>
              <a:t>,</a:t>
            </a:r>
          </a:p>
          <a:p>
            <a:r>
              <a:rPr lang="hu-HU" altLang="hu-HU" sz="1200"/>
              <a:t> </a:t>
            </a:r>
            <a:r>
              <a:rPr lang="hu-HU" altLang="hu-HU" sz="1200" b="1" i="1"/>
              <a:t>Training for Trainers</a:t>
            </a:r>
          </a:p>
          <a:p>
            <a:r>
              <a:rPr lang="hu-HU" altLang="hu-HU" sz="1200" b="1" i="1"/>
              <a:t>Szarvas, HUNGARY</a:t>
            </a:r>
            <a:endParaRPr lang="hu-HU" altLang="hu-HU" sz="1200"/>
          </a:p>
          <a:p>
            <a:r>
              <a:rPr lang="en-US" altLang="hu-HU" sz="1200" b="1"/>
              <a:t>Date: </a:t>
            </a:r>
            <a:r>
              <a:rPr lang="hu-HU" altLang="hu-HU" sz="1200" b="1"/>
              <a:t>21-23. November,</a:t>
            </a:r>
            <a:r>
              <a:rPr lang="en-US" altLang="hu-HU" sz="1200" b="1"/>
              <a:t> 2013</a:t>
            </a:r>
            <a:r>
              <a:rPr lang="hu-HU" altLang="hu-HU" sz="1200" b="1"/>
              <a:t>.</a:t>
            </a:r>
            <a:endParaRPr lang="hu-HU" altLang="hu-HU" sz="1200"/>
          </a:p>
          <a:p>
            <a:endParaRPr lang="en-US" altLang="hu-HU" sz="1200"/>
          </a:p>
        </p:txBody>
      </p:sp>
      <p:sp>
        <p:nvSpPr>
          <p:cNvPr id="5123" name="Szövegdoboz 2"/>
          <p:cNvSpPr txBox="1">
            <a:spLocks noChangeArrowheads="1"/>
          </p:cNvSpPr>
          <p:nvPr/>
        </p:nvSpPr>
        <p:spPr bwMode="auto">
          <a:xfrm>
            <a:off x="1907704" y="260648"/>
            <a:ext cx="25193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/>
              <a:t>Köszönöm a figyelmet!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3384376"/>
          </a:xfrm>
        </p:spPr>
        <p:txBody>
          <a:bodyPr/>
          <a:lstStyle/>
          <a:p>
            <a:r>
              <a:rPr lang="hu-HU" sz="1600" b="0" dirty="0" smtClean="0"/>
              <a:t>Öntözésvezérlő rendszer irányításához meteorológiai és talajnedvesség adatok szükségesek. </a:t>
            </a:r>
          </a:p>
          <a:p>
            <a:r>
              <a:rPr lang="hu-HU" sz="1600" b="0" dirty="0" smtClean="0"/>
              <a:t>Szenzorokat kell a rendszerrel használni: hőmérséklet, légnedvesség, csapadék, szélsebesség, globális sugárzás, talajnedvesség, talajhőmérséklet, átfolyási ráta, talajvízvízszint, vezetőképesség-értékek stb.</a:t>
            </a:r>
          </a:p>
          <a:p>
            <a:r>
              <a:rPr lang="hu-HU" sz="1600" b="0" dirty="0" smtClean="0"/>
              <a:t>Egy</a:t>
            </a:r>
            <a:r>
              <a:rPr lang="hu-HU" sz="1600" dirty="0" smtClean="0"/>
              <a:t> </a:t>
            </a:r>
            <a:r>
              <a:rPr lang="hu-HU" sz="1600" b="0" dirty="0" smtClean="0"/>
              <a:t>automatikus öntözésvezérlő rendszer meghatározza az optimális öntözési időpontot és az adott növénykultúra számára optimális vízmennyiséget a talajtípus, a helyi csapadékviszonyok, a talajnedvesség, a </a:t>
            </a:r>
            <a:r>
              <a:rPr lang="hu-HU" sz="1600" b="0" dirty="0" err="1" smtClean="0"/>
              <a:t>fenológiai</a:t>
            </a:r>
            <a:r>
              <a:rPr lang="hu-HU" sz="1600" b="0" dirty="0" smtClean="0"/>
              <a:t> stádium és további értékek alapján. </a:t>
            </a:r>
          </a:p>
          <a:p>
            <a:r>
              <a:rPr lang="hu-HU" sz="1600" b="0" dirty="0" smtClean="0"/>
              <a:t>A megadott küszöbértékek (ált. csapadék, a talajnedvesség és a párologtatás) átlépése esetén a szenzorrendszer jelzést küld az öntözőberendezés a automatikusan be- vagy kikapcsolásához.</a:t>
            </a:r>
            <a:endParaRPr lang="hu-HU" sz="1600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-468560" y="1412776"/>
            <a:ext cx="5472608" cy="1081087"/>
          </a:xfrm>
        </p:spPr>
        <p:txBody>
          <a:bodyPr/>
          <a:lstStyle/>
          <a:p>
            <a:pPr algn="ctr"/>
            <a:r>
              <a:rPr lang="hu-HU" dirty="0" smtClean="0"/>
              <a:t>Öntözésvezérlés</a:t>
            </a:r>
            <a:endParaRPr lang="hu-H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12776"/>
            <a:ext cx="8229600" cy="1081087"/>
          </a:xfrm>
        </p:spPr>
        <p:txBody>
          <a:bodyPr/>
          <a:lstStyle/>
          <a:p>
            <a:r>
              <a:rPr lang="hu-HU" sz="3200" dirty="0"/>
              <a:t>Precíziós vízgazdálkodás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348880"/>
            <a:ext cx="8229600" cy="29845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hu-HU" sz="1800" dirty="0">
                <a:solidFill>
                  <a:schemeClr val="tx1"/>
                </a:solidFill>
              </a:rPr>
              <a:t>Egy termőhelyen az egyik legnagyobb változatosságot mutató és a termés nagyságát döntően befolyásoló tényező a növényzet számára aktuálisan felvehető vízkészlet mennyisége és minősége. </a:t>
            </a:r>
          </a:p>
          <a:p>
            <a:pPr marL="609600" indent="-609600">
              <a:lnSpc>
                <a:spcPct val="80000"/>
              </a:lnSpc>
            </a:pPr>
            <a:r>
              <a:rPr lang="hu-HU" sz="1800" dirty="0">
                <a:solidFill>
                  <a:schemeClr val="tx1"/>
                </a:solidFill>
              </a:rPr>
              <a:t>Jelenleg az automatizált önjáró esőztető és </a:t>
            </a:r>
            <a:r>
              <a:rPr lang="hu-HU" sz="1800" dirty="0" err="1">
                <a:solidFill>
                  <a:schemeClr val="tx1"/>
                </a:solidFill>
              </a:rPr>
              <a:t>mikroöntözési</a:t>
            </a:r>
            <a:r>
              <a:rPr lang="hu-HU" sz="1800" dirty="0">
                <a:solidFill>
                  <a:schemeClr val="tx1"/>
                </a:solidFill>
              </a:rPr>
              <a:t> berendezések azok, amelyeket erre a célra át lehet alakítani. A legtöbb vizsgálat és részben kereskedelmi termék is ezekhez a területekhez kapcsolódik.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1800" b="1" dirty="0">
                <a:solidFill>
                  <a:schemeClr val="tx1"/>
                </a:solidFill>
              </a:rPr>
              <a:t>Az önjáró körforgó (center </a:t>
            </a:r>
            <a:r>
              <a:rPr lang="hu-HU" sz="1800" b="1" dirty="0" err="1">
                <a:solidFill>
                  <a:schemeClr val="tx1"/>
                </a:solidFill>
              </a:rPr>
              <a:t>pivot</a:t>
            </a:r>
            <a:r>
              <a:rPr lang="hu-HU" sz="1800" b="1" dirty="0">
                <a:solidFill>
                  <a:schemeClr val="tx1"/>
                </a:solidFill>
              </a:rPr>
              <a:t>) és </a:t>
            </a:r>
            <a:r>
              <a:rPr lang="hu-HU" sz="1800" b="1" dirty="0" err="1">
                <a:solidFill>
                  <a:schemeClr val="tx1"/>
                </a:solidFill>
              </a:rPr>
              <a:t>lineár</a:t>
            </a:r>
            <a:r>
              <a:rPr lang="hu-HU" sz="1800" dirty="0">
                <a:solidFill>
                  <a:schemeClr val="tx1"/>
                </a:solidFill>
              </a:rPr>
              <a:t> berendezések esetében a DGPS rendszer folyamatosan követi a tornyok helyzetét és a termőhelynek megfelelően a vezérlés módosítja a kijutatott vízmennyiséget.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1800" b="1" dirty="0">
                <a:solidFill>
                  <a:schemeClr val="tx1"/>
                </a:solidFill>
              </a:rPr>
              <a:t>A </a:t>
            </a:r>
            <a:r>
              <a:rPr lang="hu-HU" sz="1800" b="1" dirty="0" err="1">
                <a:solidFill>
                  <a:schemeClr val="tx1"/>
                </a:solidFill>
              </a:rPr>
              <a:t>mikroöntöző</a:t>
            </a:r>
            <a:r>
              <a:rPr lang="hu-HU" sz="1800" b="1" dirty="0">
                <a:solidFill>
                  <a:schemeClr val="tx1"/>
                </a:solidFill>
              </a:rPr>
              <a:t> berendezések</a:t>
            </a:r>
            <a:r>
              <a:rPr lang="hu-HU" sz="1800" dirty="0">
                <a:solidFill>
                  <a:schemeClr val="tx1"/>
                </a:solidFill>
              </a:rPr>
              <a:t> esetében (csepegtető vagy </a:t>
            </a:r>
            <a:r>
              <a:rPr lang="hu-HU" sz="1800" dirty="0" err="1">
                <a:solidFill>
                  <a:schemeClr val="tx1"/>
                </a:solidFill>
              </a:rPr>
              <a:t>mikroszórófejes</a:t>
            </a:r>
            <a:r>
              <a:rPr lang="hu-HU" sz="1800" dirty="0">
                <a:solidFill>
                  <a:schemeClr val="tx1"/>
                </a:solidFill>
              </a:rPr>
              <a:t> megoldás) a területen elhelyezett nedvességmérő </a:t>
            </a:r>
            <a:r>
              <a:rPr lang="hu-HU" sz="1800" dirty="0" err="1">
                <a:solidFill>
                  <a:schemeClr val="tx1"/>
                </a:solidFill>
              </a:rPr>
              <a:t>automatikák</a:t>
            </a:r>
            <a:r>
              <a:rPr lang="hu-HU" sz="1800" dirty="0">
                <a:solidFill>
                  <a:schemeClr val="tx1"/>
                </a:solidFill>
              </a:rPr>
              <a:t> (leggyakrabban </a:t>
            </a:r>
            <a:r>
              <a:rPr lang="hu-HU" sz="1800" dirty="0" err="1">
                <a:solidFill>
                  <a:schemeClr val="tx1"/>
                </a:solidFill>
              </a:rPr>
              <a:t>dielektromos</a:t>
            </a:r>
            <a:r>
              <a:rPr lang="hu-HU" sz="1800" dirty="0">
                <a:solidFill>
                  <a:schemeClr val="tx1"/>
                </a:solidFill>
              </a:rPr>
              <a:t> állandó vagy </a:t>
            </a:r>
            <a:r>
              <a:rPr lang="hu-HU" sz="1800" dirty="0" err="1">
                <a:solidFill>
                  <a:schemeClr val="tx1"/>
                </a:solidFill>
              </a:rPr>
              <a:t>pF</a:t>
            </a:r>
            <a:r>
              <a:rPr lang="hu-HU" sz="1800" dirty="0">
                <a:solidFill>
                  <a:schemeClr val="tx1"/>
                </a:solidFill>
              </a:rPr>
              <a:t> érték mérésen alapuló </a:t>
            </a:r>
            <a:r>
              <a:rPr lang="hu-HU" sz="1800" dirty="0" err="1">
                <a:solidFill>
                  <a:schemeClr val="tx1"/>
                </a:solidFill>
              </a:rPr>
              <a:t>tenziométerek</a:t>
            </a:r>
            <a:r>
              <a:rPr lang="hu-HU" sz="1800" dirty="0">
                <a:solidFill>
                  <a:schemeClr val="tx1"/>
                </a:solidFill>
              </a:rPr>
              <a:t>) vezérlik az adagolás intenzitását vagy leggyakrabban annak idejét. Ez esetben térbeli mozgás nem következik be, viszont a termőhely állapota folyamatosan változik.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229600" cy="509587"/>
          </a:xfrm>
        </p:spPr>
        <p:txBody>
          <a:bodyPr/>
          <a:lstStyle/>
          <a:p>
            <a:r>
              <a:rPr lang="hu-HU" sz="2800"/>
              <a:t>Precíziós vízgazdálkodás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8800"/>
            <a:ext cx="8229600" cy="4525963"/>
          </a:xfrm>
        </p:spPr>
        <p:txBody>
          <a:bodyPr/>
          <a:lstStyle/>
          <a:p>
            <a:r>
              <a:rPr lang="hu-HU" sz="2800" dirty="0"/>
              <a:t>Az általános koncepció, hogy a vízgazdálkodást és a kemikáliák alkalmazását a teljes öntözött területen belül kis termőterület egységekre bontva oldja meg</a:t>
            </a:r>
          </a:p>
          <a:p>
            <a:pPr>
              <a:buFontTx/>
              <a:buNone/>
            </a:pPr>
            <a:endParaRPr lang="hu-HU" sz="2000" dirty="0"/>
          </a:p>
          <a:p>
            <a:pPr lvl="2"/>
            <a:r>
              <a:rPr lang="hu-HU" sz="2800" dirty="0"/>
              <a:t>a tárolt adatokon,</a:t>
            </a:r>
          </a:p>
          <a:p>
            <a:pPr lvl="2"/>
            <a:r>
              <a:rPr lang="hu-HU" sz="2800" dirty="0"/>
              <a:t>a valós idejű növénytani és talajtani méréseken</a:t>
            </a:r>
          </a:p>
          <a:p>
            <a:pPr lvl="2"/>
            <a:r>
              <a:rPr lang="hu-HU" sz="2800" dirty="0"/>
              <a:t>vagy a kettő kombinációján alapulva.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98463"/>
            <a:ext cx="8229600" cy="509587"/>
          </a:xfrm>
        </p:spPr>
        <p:txBody>
          <a:bodyPr/>
          <a:lstStyle/>
          <a:p>
            <a:r>
              <a:rPr lang="hu-HU" sz="2800" dirty="0">
                <a:solidFill>
                  <a:schemeClr val="tx1"/>
                </a:solidFill>
              </a:rPr>
              <a:t>Precíziós vízgazdálkodás</a:t>
            </a:r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552" y="126876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000" dirty="0">
                <a:solidFill>
                  <a:schemeClr val="tx1"/>
                </a:solidFill>
              </a:rPr>
              <a:t>A tapasztalatok szerint a precíziós víz-, műtrágya- és </a:t>
            </a:r>
            <a:r>
              <a:rPr lang="hu-HU" sz="2000" dirty="0" err="1">
                <a:solidFill>
                  <a:schemeClr val="tx1"/>
                </a:solidFill>
              </a:rPr>
              <a:t>peszticid-gazdálkodás</a:t>
            </a:r>
            <a:r>
              <a:rPr lang="hu-HU" sz="2000" dirty="0">
                <a:solidFill>
                  <a:schemeClr val="tx1"/>
                </a:solidFill>
              </a:rPr>
              <a:t> lehetséges önjáró öntöző rendszer használatával, azonban a vezérlő elemek vagy a területméretek különbözhetnek. </a:t>
            </a:r>
          </a:p>
          <a:p>
            <a:pPr>
              <a:lnSpc>
                <a:spcPct val="90000"/>
              </a:lnSpc>
            </a:pPr>
            <a:r>
              <a:rPr lang="hu-HU" sz="2000" dirty="0">
                <a:solidFill>
                  <a:schemeClr val="tx1"/>
                </a:solidFill>
              </a:rPr>
              <a:t>A vezérlő elem mérete az alkalmazás és a helyszín függvényében változik, és leginkább a térbeli különbségek típusától és terjedelmétől, valamint a változó arányú alkalmazások gazdasági és környezeti előnyeitől függ. A viszonylag kevés elérhető információ ellenére megállapítható, hogy nagyon gyors perspektivikus fejlesztések várhatóak a területen:</a:t>
            </a:r>
          </a:p>
          <a:p>
            <a:pPr>
              <a:lnSpc>
                <a:spcPct val="90000"/>
              </a:lnSpc>
            </a:pPr>
            <a:r>
              <a:rPr lang="hu-HU" sz="2000" dirty="0">
                <a:solidFill>
                  <a:schemeClr val="tx1"/>
                </a:solidFill>
              </a:rPr>
              <a:t>Az önjáró </a:t>
            </a:r>
            <a:r>
              <a:rPr lang="hu-HU" sz="2000" dirty="0" err="1">
                <a:solidFill>
                  <a:schemeClr val="tx1"/>
                </a:solidFill>
              </a:rPr>
              <a:t>lineár</a:t>
            </a:r>
            <a:r>
              <a:rPr lang="hu-HU" sz="2000" dirty="0">
                <a:solidFill>
                  <a:schemeClr val="tx1"/>
                </a:solidFill>
              </a:rPr>
              <a:t> öntöző berendezések területén jelentős beruházások születtek és a nagy értékű eszközállomány viszonylag kis ráfordítás mellett sokkal hatékonyabban lesz az átalakítás révén üzemeltethető.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/>
              <a:t>Valley® </a:t>
            </a:r>
          </a:p>
        </p:txBody>
      </p:sp>
      <p:pic>
        <p:nvPicPr>
          <p:cNvPr id="421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12875"/>
            <a:ext cx="8223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1412875"/>
            <a:ext cx="7985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1557338"/>
            <a:ext cx="13128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8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429000"/>
            <a:ext cx="16922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89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3429000"/>
            <a:ext cx="16922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89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867025"/>
            <a:ext cx="23336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89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628775"/>
            <a:ext cx="2259013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89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221163"/>
            <a:ext cx="23717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900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5516563"/>
            <a:ext cx="233362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1902" name="Text Box 14"/>
          <p:cNvSpPr txBox="1">
            <a:spLocks noChangeArrowheads="1"/>
          </p:cNvSpPr>
          <p:nvPr/>
        </p:nvSpPr>
        <p:spPr bwMode="auto">
          <a:xfrm>
            <a:off x="7143750" y="150495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Meghajtás</a:t>
            </a:r>
          </a:p>
        </p:txBody>
      </p:sp>
      <p:sp>
        <p:nvSpPr>
          <p:cNvPr id="421903" name="Text Box 15"/>
          <p:cNvSpPr txBox="1">
            <a:spLocks noChangeArrowheads="1"/>
          </p:cNvSpPr>
          <p:nvPr/>
        </p:nvSpPr>
        <p:spPr bwMode="auto">
          <a:xfrm>
            <a:off x="158750" y="24399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nyomásmérő</a:t>
            </a:r>
          </a:p>
        </p:txBody>
      </p:sp>
      <p:sp>
        <p:nvSpPr>
          <p:cNvPr id="421904" name="Text Box 16"/>
          <p:cNvSpPr txBox="1">
            <a:spLocks noChangeArrowheads="1"/>
          </p:cNvSpPr>
          <p:nvPr/>
        </p:nvSpPr>
        <p:spPr bwMode="auto">
          <a:xfrm>
            <a:off x="1743075" y="2873375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jeladó</a:t>
            </a:r>
          </a:p>
        </p:txBody>
      </p:sp>
      <p:sp>
        <p:nvSpPr>
          <p:cNvPr id="421905" name="Text Box 17"/>
          <p:cNvSpPr txBox="1">
            <a:spLocks noChangeArrowheads="1"/>
          </p:cNvSpPr>
          <p:nvPr/>
        </p:nvSpPr>
        <p:spPr bwMode="auto">
          <a:xfrm>
            <a:off x="2771775" y="2492375"/>
            <a:ext cx="203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szésebességmérő</a:t>
            </a:r>
          </a:p>
        </p:txBody>
      </p:sp>
      <p:sp>
        <p:nvSpPr>
          <p:cNvPr id="421906" name="Text Box 18"/>
          <p:cNvSpPr txBox="1">
            <a:spLocks noChangeArrowheads="1"/>
          </p:cNvSpPr>
          <p:nvPr/>
        </p:nvSpPr>
        <p:spPr bwMode="auto">
          <a:xfrm>
            <a:off x="303213" y="5537200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forgómű</a:t>
            </a:r>
          </a:p>
        </p:txBody>
      </p:sp>
      <p:sp>
        <p:nvSpPr>
          <p:cNvPr id="421907" name="Text Box 19"/>
          <p:cNvSpPr txBox="1">
            <a:spLocks noChangeArrowheads="1"/>
          </p:cNvSpPr>
          <p:nvPr/>
        </p:nvSpPr>
        <p:spPr bwMode="auto">
          <a:xfrm>
            <a:off x="2608263" y="5321300"/>
            <a:ext cx="1123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Flexibilis </a:t>
            </a:r>
          </a:p>
          <a:p>
            <a:r>
              <a:rPr lang="hu-HU">
                <a:solidFill>
                  <a:schemeClr val="bg1"/>
                </a:solidFill>
              </a:rPr>
              <a:t>csőkötés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6877050" y="6381750"/>
            <a:ext cx="2266950" cy="476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HEFOP 3.3.1.</a:t>
            </a:r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hu-HU" sz="3200" b="0" dirty="0">
                <a:solidFill>
                  <a:schemeClr val="tx1"/>
                </a:solidFill>
              </a:rPr>
              <a:t>Valley®</a:t>
            </a:r>
          </a:p>
        </p:txBody>
      </p:sp>
      <p:pic>
        <p:nvPicPr>
          <p:cNvPr id="428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40481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8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546100"/>
            <a:ext cx="2259012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80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4300" y="2781300"/>
            <a:ext cx="383381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8038" name="Text Box 6"/>
          <p:cNvSpPr txBox="1">
            <a:spLocks noChangeArrowheads="1"/>
          </p:cNvSpPr>
          <p:nvPr/>
        </p:nvSpPr>
        <p:spPr bwMode="auto">
          <a:xfrm>
            <a:off x="0" y="4076700"/>
            <a:ext cx="208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Szivattyú egység</a:t>
            </a:r>
          </a:p>
          <a:p>
            <a:r>
              <a:rPr lang="hu-HU">
                <a:solidFill>
                  <a:schemeClr val="bg1"/>
                </a:solidFill>
              </a:rPr>
              <a:t>Földkábel vezérlés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</TotalTime>
  <Words>1255</Words>
  <Application>Microsoft Office PowerPoint</Application>
  <PresentationFormat>Diavetítés a képernyőre (4:3 oldalarány)</PresentationFormat>
  <Paragraphs>233</Paragraphs>
  <Slides>36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39" baseType="lpstr">
      <vt:lpstr>Default Design</vt:lpstr>
      <vt:lpstr>Custom Design</vt:lpstr>
      <vt:lpstr>Dokumentum</vt:lpstr>
      <vt:lpstr>Öntözésvezérlés és előrejelzés Irrigation monitoring and scheduling </vt:lpstr>
      <vt:lpstr>Bevezetés / Introduction</vt:lpstr>
      <vt:lpstr>Öntözésvezérlés</vt:lpstr>
      <vt:lpstr>Öntözésvezérlés</vt:lpstr>
      <vt:lpstr>Precíziós vízgazdálkodás</vt:lpstr>
      <vt:lpstr>Precíziós vízgazdálkodás</vt:lpstr>
      <vt:lpstr>Precíziós vízgazdálkodás</vt:lpstr>
      <vt:lpstr>Valley® </vt:lpstr>
      <vt:lpstr>Valley®</vt:lpstr>
      <vt:lpstr>Valley® Corners</vt:lpstr>
      <vt:lpstr>Valley® táblán belüli mozgása (Central Pivot)</vt:lpstr>
      <vt:lpstr>Valley® táblán belüli mozgása (Central Pivot)</vt:lpstr>
      <vt:lpstr>Valley® táblán belüli mozgása (Linear Pivot)</vt:lpstr>
      <vt:lpstr>Valley® táblán belüli mozgása (Linear Pivot)</vt:lpstr>
      <vt:lpstr>2 kerék hajtás</vt:lpstr>
      <vt:lpstr>Vízellátás</vt:lpstr>
      <vt:lpstr>Vízellátás</vt:lpstr>
      <vt:lpstr>Valley® Kontrol 24 órás felügyelet</vt:lpstr>
      <vt:lpstr>Valley Pro2</vt:lpstr>
      <vt:lpstr>Meteorológiai elemek mérése</vt:lpstr>
      <vt:lpstr>A hidrológiai körfolyamat modellezése liziméterekkel</vt:lpstr>
      <vt:lpstr>A liziméteres vízforgalmi adatok  térbeli kiterjesztése öntözésoptimalizálás</vt:lpstr>
      <vt:lpstr>A rétegenkénti nedvességkészlet alakulása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LISA</dc:creator>
  <cp:lastModifiedBy>Tulajdonos</cp:lastModifiedBy>
  <cp:revision>93</cp:revision>
  <dcterms:created xsi:type="dcterms:W3CDTF">2009-02-24T09:05:43Z</dcterms:created>
  <dcterms:modified xsi:type="dcterms:W3CDTF">2013-11-21T10:54:50Z</dcterms:modified>
</cp:coreProperties>
</file>